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298" r:id="rId3"/>
    <p:sldId id="293" r:id="rId4"/>
    <p:sldId id="294" r:id="rId5"/>
    <p:sldId id="300" r:id="rId6"/>
    <p:sldId id="295" r:id="rId7"/>
    <p:sldId id="296" r:id="rId8"/>
    <p:sldId id="303" r:id="rId9"/>
    <p:sldId id="304" r:id="rId10"/>
    <p:sldId id="277" r:id="rId11"/>
    <p:sldId id="286" r:id="rId12"/>
    <p:sldId id="280" r:id="rId13"/>
    <p:sldId id="289" r:id="rId14"/>
    <p:sldId id="283" r:id="rId15"/>
    <p:sldId id="290" r:id="rId16"/>
    <p:sldId id="291" r:id="rId17"/>
    <p:sldId id="281" r:id="rId18"/>
    <p:sldId id="282" r:id="rId19"/>
    <p:sldId id="285" r:id="rId20"/>
    <p:sldId id="287" r:id="rId21"/>
    <p:sldId id="292" r:id="rId22"/>
    <p:sldId id="30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8243" autoAdjust="0"/>
  </p:normalViewPr>
  <p:slideViewPr>
    <p:cSldViewPr>
      <p:cViewPr varScale="1">
        <p:scale>
          <a:sx n="91" d="100"/>
          <a:sy n="91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917F7A-B2FB-4C89-B0BC-1E93BCD54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2FDA0A-45BD-4326-84BA-0C08724FC708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Definitions for ellipsoids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7F7A-B2FB-4C89-B0BC-1E93BCD540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6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- “Geographic” only needs to be mentioned on a map when the data is presented as “Geographic” data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3ECB9A-6298-42F5-97F9-4BEE9505013A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The units conversion is to radians</a:t>
            </a:r>
          </a:p>
          <a:p>
            <a:r>
              <a:rPr lang="en-US" smtClean="0">
                <a:latin typeface="Arial" panose="020B0604020202020204" pitchFamily="34" charset="0"/>
              </a:rPr>
              <a:t>The values for the spheroid are in meters (major axis and flattening)</a:t>
            </a:r>
          </a:p>
        </p:txBody>
      </p:sp>
    </p:spTree>
    <p:extLst>
      <p:ext uri="{BB962C8B-B14F-4D97-AF65-F5344CB8AC3E}">
        <p14:creationId xmlns:p14="http://schemas.microsoft.com/office/powerpoint/2010/main" val="106585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237BE3-0C5A-45F8-A63C-9BB65626375C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9B003-ADE7-45EF-81AD-DC42A2FBA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5191-D165-406A-9FCD-67BBC7F0E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07EDA-9550-4308-949A-6AFD63441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7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2ECC4-CF7B-48DB-9A97-70C41F872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C9B36-3827-4EB5-9B80-BCEDA1174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90DD7-C93C-4B56-B0AD-2BB3CA056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4176C-FD8A-4B42-9999-B9702B6B7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FA87C-8637-496E-8FDB-E9647282B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6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B8D6-0811-4D88-A9FA-C31C2247E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DCC1A-9EAB-4728-AD5F-CF63C86EF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2D130-9F55-4386-8718-313FD638A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70751-91EC-43A2-BCF6-7626DEC66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4A9CBC-2B49-4330-9A64-969FB98664E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s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esri.com/en/knowledgebase/techarticles/detail/21327" TargetMode="External"/><Relationship Id="rId2" Type="http://schemas.openxmlformats.org/officeDocument/2006/relationships/hyperlink" Target="http://blogs.esri.com/esri/arcgis/2009/05/06/about-geographic-transformations-and-how-to-choose-the-right-o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Reference System (SRS)</a:t>
            </a:r>
          </a:p>
          <a:p>
            <a:pPr lvl="1"/>
            <a:r>
              <a:rPr lang="en-US" dirty="0" smtClean="0"/>
              <a:t>Same as “Coordinate System” in ArcMap</a:t>
            </a:r>
          </a:p>
          <a:p>
            <a:pPr lvl="2"/>
            <a:r>
              <a:rPr lang="en-US" dirty="0" err="1" smtClean="0"/>
              <a:t>Esri</a:t>
            </a:r>
            <a:r>
              <a:rPr lang="en-US" dirty="0" smtClean="0"/>
              <a:t> uses both at “Projection” to refer to an SRS</a:t>
            </a:r>
          </a:p>
          <a:p>
            <a:r>
              <a:rPr lang="en-US" dirty="0" smtClean="0"/>
              <a:t>Geographic Coordinate System (GCS)</a:t>
            </a:r>
          </a:p>
          <a:p>
            <a:r>
              <a:rPr lang="en-US" dirty="0" smtClean="0"/>
              <a:t>Projected Coordinate System (PCS)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ArcGIS PRJ Files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Contain the SRS’s for defining and projecting data</a:t>
            </a:r>
          </a:p>
          <a:p>
            <a:r>
              <a:rPr lang="en-US" smtClean="0"/>
              <a:t>Program Files</a:t>
            </a:r>
          </a:p>
          <a:p>
            <a:pPr lvl="1"/>
            <a:r>
              <a:rPr lang="en-US" smtClean="0"/>
              <a:t>ArcGIS</a:t>
            </a:r>
          </a:p>
          <a:p>
            <a:pPr lvl="2"/>
            <a:r>
              <a:rPr lang="en-US" smtClean="0"/>
              <a:t>Desktop 10.0</a:t>
            </a:r>
          </a:p>
          <a:p>
            <a:pPr lvl="3"/>
            <a:r>
              <a:rPr lang="en-US" smtClean="0"/>
              <a:t>Coordinate Systems</a:t>
            </a:r>
          </a:p>
          <a:p>
            <a:pPr lvl="4"/>
            <a:r>
              <a:rPr lang="en-US" smtClean="0"/>
              <a:t>Geographic Coordinate Systems</a:t>
            </a:r>
          </a:p>
          <a:p>
            <a:pPr lvl="4"/>
            <a:r>
              <a:rPr lang="en-US" smtClean="0"/>
              <a:t>Projected Coordinate Systems</a:t>
            </a:r>
          </a:p>
          <a:p>
            <a:pPr lvl="4"/>
            <a:r>
              <a:rPr lang="en-US" smtClean="0"/>
              <a:t>Vertical Coordinate 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Shapefile Properties Dialog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239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WGS 1984 PRJ File Contents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GEOGCS["GCS_WGS_1984",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DATUM["D_WGS_1984",</a:t>
            </a:r>
          </a:p>
          <a:p>
            <a:pPr marL="914400" lvl="2" indent="0">
              <a:buFontTx/>
              <a:buNone/>
            </a:pPr>
            <a:r>
              <a:rPr lang="en-US" dirty="0" smtClean="0"/>
              <a:t>	SPHEROID["WGS_1984",</a:t>
            </a:r>
          </a:p>
          <a:p>
            <a:pPr marL="1371600" lvl="3" indent="0">
              <a:buFontTx/>
              <a:buNone/>
            </a:pPr>
            <a:r>
              <a:rPr lang="en-US" sz="2400" dirty="0" smtClean="0"/>
              <a:t>		6378137.0,</a:t>
            </a:r>
          </a:p>
          <a:p>
            <a:pPr marL="1371600" lvl="3" indent="0">
              <a:buFontTx/>
              <a:buNone/>
            </a:pPr>
            <a:r>
              <a:rPr lang="en-US" sz="2400" dirty="0" smtClean="0"/>
              <a:t>		298.257223563</a:t>
            </a:r>
          </a:p>
          <a:p>
            <a:pPr marL="1371600" lvl="3" indent="0"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]</a:t>
            </a:r>
          </a:p>
          <a:p>
            <a:pPr marL="914400" lvl="2" indent="0">
              <a:buFontTx/>
              <a:buNone/>
            </a:pPr>
            <a:r>
              <a:rPr lang="en-US" dirty="0" smtClean="0"/>
              <a:t>],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PRIMEM["Greenwich",0.0],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UNIT["Degree",0.0174532925199433],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	AUTHORITY["EPSG",4326]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Earth: PRJ File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GEOGCS["GCS_WGS_1984",</a:t>
            </a:r>
          </a:p>
          <a:p>
            <a:pPr lvl="1"/>
            <a:r>
              <a:rPr lang="en-US" smtClean="0"/>
              <a:t>DATUM["D_WGS_1984",</a:t>
            </a:r>
          </a:p>
          <a:p>
            <a:pPr lvl="1"/>
            <a:r>
              <a:rPr lang="en-US" smtClean="0"/>
              <a:t>SPHEROID["WGS_1984",</a:t>
            </a:r>
          </a:p>
          <a:p>
            <a:pPr lvl="2"/>
            <a:r>
              <a:rPr lang="en-US" smtClean="0"/>
              <a:t>6378137.0,298.257223563]],</a:t>
            </a:r>
          </a:p>
          <a:p>
            <a:pPr lvl="1"/>
            <a:r>
              <a:rPr lang="en-US" smtClean="0"/>
              <a:t>PRIMEM["Greenwich",0.0],</a:t>
            </a:r>
          </a:p>
          <a:p>
            <a:pPr lvl="1"/>
            <a:r>
              <a:rPr lang="en-US" smtClean="0"/>
              <a:t>UNIT["Degree",0.0174532925199433]]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385888" y="6519863"/>
            <a:ext cx="7758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600"/>
              <a:t>http://docs.geotools.org/stable/javadocs/org/opengis/referencing/doc-files/WKT.html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Projected Coordinate Systems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Continental </a:t>
            </a:r>
          </a:p>
          <a:p>
            <a:pPr lvl="1"/>
            <a:r>
              <a:rPr lang="en-US" smtClean="0"/>
              <a:t>North America</a:t>
            </a:r>
          </a:p>
          <a:p>
            <a:pPr lvl="2"/>
            <a:r>
              <a:rPr lang="en-US" smtClean="0"/>
              <a:t>North America Albers Equal Area Conic</a:t>
            </a:r>
          </a:p>
          <a:p>
            <a:pPr lvl="2"/>
            <a:r>
              <a:rPr lang="en-US" smtClean="0"/>
              <a:t>North America Lambert Conformal Conic</a:t>
            </a:r>
          </a:p>
          <a:p>
            <a:pPr lvl="1"/>
            <a:r>
              <a:rPr lang="en-US" smtClean="0"/>
              <a:t>State Plane</a:t>
            </a:r>
          </a:p>
          <a:p>
            <a:pPr lvl="2"/>
            <a:r>
              <a:rPr lang="en-US" smtClean="0"/>
              <a:t>NAD 1927 (US Feet)</a:t>
            </a:r>
          </a:p>
          <a:p>
            <a:pPr lvl="2"/>
            <a:r>
              <a:rPr lang="en-US" smtClean="0"/>
              <a:t>NAD 1983 (Meters)</a:t>
            </a:r>
          </a:p>
          <a:p>
            <a:pPr lvl="1"/>
            <a:r>
              <a:rPr lang="en-US" smtClean="0"/>
              <a:t>UTM</a:t>
            </a:r>
          </a:p>
          <a:p>
            <a:pPr lvl="1"/>
            <a:r>
              <a:rPr lang="en-US" smtClean="0"/>
              <a:t>World</a:t>
            </a:r>
          </a:p>
          <a:p>
            <a:pPr lvl="1"/>
            <a:r>
              <a:rPr lang="en-US" smtClean="0"/>
              <a:t>World (Sphere-based)</a:t>
            </a:r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Oregon State Plane North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PROJCS["NAD_1927_StatePlane_Oregon_North_FIPS_3601",</a:t>
            </a:r>
          </a:p>
          <a:p>
            <a:pPr lvl="1"/>
            <a:r>
              <a:rPr lang="en-US" smtClean="0"/>
              <a:t>GEOGCS["GCS_North_American_1927",</a:t>
            </a:r>
          </a:p>
          <a:p>
            <a:pPr lvl="2"/>
            <a:r>
              <a:rPr lang="en-US" smtClean="0"/>
              <a:t>DATUM["D_North_American_1927",</a:t>
            </a:r>
          </a:p>
          <a:p>
            <a:pPr lvl="3"/>
            <a:r>
              <a:rPr lang="en-US" smtClean="0"/>
              <a:t>SPHEROID["Clarke_1866",6378206.4,294.9786982]],</a:t>
            </a:r>
          </a:p>
          <a:p>
            <a:pPr lvl="2"/>
            <a:r>
              <a:rPr lang="en-US" smtClean="0"/>
              <a:t>PRIMEM["Greenwich",0.0],</a:t>
            </a:r>
          </a:p>
          <a:p>
            <a:pPr lvl="2"/>
            <a:r>
              <a:rPr lang="en-US" smtClean="0"/>
              <a:t>UNIT["Degree",0.0174532925199433]],</a:t>
            </a:r>
          </a:p>
          <a:p>
            <a:pPr lvl="1"/>
            <a:r>
              <a:rPr lang="en-US" smtClean="0"/>
              <a:t>(continued on next slide)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50188" cy="4648200"/>
          </a:xfrm>
        </p:spPr>
        <p:txBody>
          <a:bodyPr/>
          <a:lstStyle/>
          <a:p>
            <a:r>
              <a:rPr lang="en-US" sz="2800" smtClean="0"/>
              <a:t>Continued from previous slide:</a:t>
            </a:r>
          </a:p>
          <a:p>
            <a:pPr lvl="1"/>
            <a:r>
              <a:rPr lang="en-US" sz="2000" smtClean="0"/>
              <a:t>PROJECTION["Lambert_Conformal_Conic"],</a:t>
            </a:r>
          </a:p>
          <a:p>
            <a:pPr lvl="1"/>
            <a:r>
              <a:rPr lang="en-US" sz="2000" smtClean="0"/>
              <a:t>PARAMETER["False_Easting",2000000.0],</a:t>
            </a:r>
          </a:p>
          <a:p>
            <a:pPr lvl="1"/>
            <a:r>
              <a:rPr lang="en-US" sz="2000" smtClean="0"/>
              <a:t>PARAMETER["False_Northing",0.0],</a:t>
            </a:r>
          </a:p>
          <a:p>
            <a:pPr lvl="1"/>
            <a:r>
              <a:rPr lang="en-US" sz="2000" smtClean="0"/>
              <a:t>PARAMETER["Central_Meridian",-120.5],</a:t>
            </a:r>
          </a:p>
          <a:p>
            <a:pPr lvl="1"/>
            <a:r>
              <a:rPr lang="en-US" sz="2000" smtClean="0"/>
              <a:t>PARAMETER["Standard_Parallel_1",44.33333333333334],</a:t>
            </a:r>
          </a:p>
          <a:p>
            <a:pPr lvl="1"/>
            <a:r>
              <a:rPr lang="en-US" sz="2000" smtClean="0"/>
              <a:t>PARAMETER["Standard_Parallel_2",46.0],</a:t>
            </a:r>
          </a:p>
          <a:p>
            <a:pPr lvl="1"/>
            <a:r>
              <a:rPr lang="en-US" sz="2000" smtClean="0"/>
              <a:t>PARAMETER["Latitude_Of_Origin",43.66666666666666],</a:t>
            </a:r>
          </a:p>
          <a:p>
            <a:pPr lvl="1"/>
            <a:r>
              <a:rPr lang="en-US" sz="2000" smtClean="0"/>
              <a:t>UNIT["Foot_US",0.3048006096012192]]</a:t>
            </a:r>
          </a:p>
          <a:p>
            <a:endParaRPr lang="en-US" sz="2400" smtClean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066800" y="36513"/>
            <a:ext cx="6673850" cy="1143000"/>
          </a:xfrm>
        </p:spPr>
        <p:txBody>
          <a:bodyPr/>
          <a:lstStyle/>
          <a:p>
            <a:r>
              <a:rPr lang="en-US" smtClean="0"/>
              <a:t>Oregon State Plane North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Robinson (world)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  <a:defRPr/>
            </a:pPr>
            <a:r>
              <a:rPr lang="en-US" dirty="0" smtClean="0"/>
              <a:t>PROJCS["</a:t>
            </a:r>
            <a:r>
              <a:rPr lang="en-US" dirty="0" err="1" smtClean="0"/>
              <a:t>World_Robinson</a:t>
            </a:r>
            <a:r>
              <a:rPr lang="en-US" dirty="0" smtClean="0"/>
              <a:t>",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GEOGCS["GCS_WGS_1984",…],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PROJECTION["Robinson"],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PARAMETER["False_Easting",0.0],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PARAMETER["False_Northing",0.0],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PARAMETER["Central_Meridian",0.0],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UNIT["Meter",1.0],</a:t>
            </a:r>
          </a:p>
          <a:p>
            <a:pPr marL="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AUTHORITY["ESRI",54030]]</a:t>
            </a:r>
          </a:p>
          <a:p>
            <a:pPr marL="342900" lvl="1" indent="-342900">
              <a:buFontTx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Projected Coordinate Systems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UTM</a:t>
            </a:r>
          </a:p>
          <a:p>
            <a:pPr lvl="1"/>
            <a:r>
              <a:rPr lang="en-US" smtClean="0"/>
              <a:t>WGS 1984</a:t>
            </a:r>
          </a:p>
          <a:p>
            <a:pPr lvl="2"/>
            <a:r>
              <a:rPr lang="en-US" smtClean="0"/>
              <a:t>Northern Hemisphere</a:t>
            </a:r>
          </a:p>
          <a:p>
            <a:pPr lvl="3"/>
            <a:r>
              <a:rPr lang="en-US" smtClean="0"/>
              <a:t>WGS 1984 UTM Zone 1N to 60N</a:t>
            </a:r>
          </a:p>
          <a:p>
            <a:pPr lvl="2"/>
            <a:r>
              <a:rPr lang="en-US" smtClean="0"/>
              <a:t>Southern Hemisphere</a:t>
            </a:r>
          </a:p>
          <a:p>
            <a:pPr lvl="3"/>
            <a:r>
              <a:rPr lang="en-US" smtClean="0"/>
              <a:t>WGS 1984 UTM Zone 1S to 60N</a:t>
            </a:r>
          </a:p>
          <a:p>
            <a:pPr lvl="1"/>
            <a:r>
              <a:rPr lang="en-US" smtClean="0"/>
              <a:t>NAD 1983</a:t>
            </a:r>
          </a:p>
          <a:p>
            <a:pPr lvl="2"/>
            <a:r>
              <a:rPr lang="en-US" smtClean="0"/>
              <a:t>NAD 1983 UTM Zone 1N to 60N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UTM, Zone 10 North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/>
              <a:t>PROJCS["WGS_1984_UTM_Zone_10N",</a:t>
            </a:r>
          </a:p>
          <a:p>
            <a:pPr marL="0" indent="0">
              <a:buFontTx/>
              <a:buNone/>
            </a:pPr>
            <a:r>
              <a:rPr lang="en-US" sz="2800" smtClean="0"/>
              <a:t>	GEOGCS["GCS_WGS_1984”,…],</a:t>
            </a:r>
          </a:p>
          <a:p>
            <a:pPr marL="0" indent="0">
              <a:buFontTx/>
              <a:buNone/>
            </a:pPr>
            <a:r>
              <a:rPr lang="en-US" sz="2800" smtClean="0"/>
              <a:t>	PROJECTION["Transverse_Mercator"],</a:t>
            </a:r>
          </a:p>
          <a:p>
            <a:pPr marL="0" indent="0">
              <a:buFontTx/>
              <a:buNone/>
            </a:pPr>
            <a:r>
              <a:rPr lang="en-US" sz="2800" smtClean="0"/>
              <a:t>	PARAMETER["False_Easting",500000.0],</a:t>
            </a:r>
          </a:p>
          <a:p>
            <a:pPr marL="0" indent="0">
              <a:buFontTx/>
              <a:buNone/>
            </a:pPr>
            <a:r>
              <a:rPr lang="en-US" sz="2800" smtClean="0"/>
              <a:t>	PARAMETER["False_Northing",0.0],</a:t>
            </a:r>
          </a:p>
          <a:p>
            <a:pPr marL="0" indent="0">
              <a:buFontTx/>
              <a:buNone/>
            </a:pPr>
            <a:r>
              <a:rPr lang="en-US" sz="2800" smtClean="0"/>
              <a:t>	PARAMETER["Central_Meridian",-123.0],</a:t>
            </a:r>
          </a:p>
          <a:p>
            <a:pPr marL="0" indent="0">
              <a:buFontTx/>
              <a:buNone/>
            </a:pPr>
            <a:r>
              <a:rPr lang="en-US" sz="2800" smtClean="0"/>
              <a:t>	PARAMETER["Scale_Factor",0.9996],</a:t>
            </a:r>
          </a:p>
          <a:p>
            <a:pPr marL="0" indent="0">
              <a:buFontTx/>
              <a:buNone/>
            </a:pPr>
            <a:r>
              <a:rPr lang="en-US" sz="2800" smtClean="0"/>
              <a:t>	PARAMETER["Latitude_Of_Origin",0.0],</a:t>
            </a:r>
          </a:p>
          <a:p>
            <a:pPr marL="0" indent="0">
              <a:buFontTx/>
              <a:buNone/>
            </a:pPr>
            <a:r>
              <a:rPr lang="en-US" sz="2800" smtClean="0"/>
              <a:t>	UNIT["Meter",1.0],</a:t>
            </a:r>
          </a:p>
          <a:p>
            <a:pPr marL="0" indent="0">
              <a:buFontTx/>
              <a:buNone/>
            </a:pPr>
            <a:r>
              <a:rPr lang="en-US" sz="2800" smtClean="0"/>
              <a:t>	AUTHORITY["EPSG",32610]]</a:t>
            </a:r>
          </a:p>
          <a:p>
            <a:pPr marL="0" indent="0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Definitions</a:t>
            </a:r>
            <a:endParaRPr lang="en-US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9513" y="1600200"/>
            <a:ext cx="8001000" cy="48768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Datum – shape of the earth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Typically contains </a:t>
            </a:r>
            <a:r>
              <a:rPr lang="en-US" dirty="0" smtClean="0"/>
              <a:t>a Spheroid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Coordinate System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Cartesian or Rectangular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Spherical (Geographic)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Projection – How to convert 3D to 2D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Geographic or Un-projected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UTM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State Plane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 Properties Dialog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6898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01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 System Standards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8075" y="1295400"/>
            <a:ext cx="8001000" cy="48768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European Petroleum Standards Group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EPSG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Well Known Text Form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WKT</a:t>
            </a:r>
            <a:r>
              <a:rPr lang="ar-SA" smtClean="0">
                <a:cs typeface="Arial" panose="020B0604020202020204" pitchFamily="34" charset="0"/>
              </a:rPr>
              <a:t>‏</a:t>
            </a:r>
            <a:endParaRPr lang="en-US" smtClean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Arc “projection” files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PRJ (contains entire SRS)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Proj 4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Projects and performs datum shifts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Geographic/Datum Transforms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International Association of Oil and Gas Producers:</a:t>
            </a:r>
          </a:p>
          <a:p>
            <a:pPr lvl="1"/>
            <a:r>
              <a:rPr lang="en-US" smtClean="0"/>
              <a:t>European Petroleum Survey Group (EPSG)</a:t>
            </a:r>
          </a:p>
          <a:p>
            <a:pPr lvl="1"/>
            <a:r>
              <a:rPr lang="en-US" smtClean="0">
                <a:hlinkClick r:id="rId2"/>
              </a:rPr>
              <a:t>http://www.epsg.org/</a:t>
            </a:r>
            <a:endParaRPr lang="en-US" smtClean="0"/>
          </a:p>
          <a:p>
            <a:pPr lvl="1"/>
            <a:r>
              <a:rPr lang="en-US" smtClean="0"/>
              <a:t>53 Ellipsoids</a:t>
            </a:r>
          </a:p>
          <a:p>
            <a:pPr lvl="1"/>
            <a:r>
              <a:rPr lang="en-US" smtClean="0"/>
              <a:t>630 Datums (Ellipsoid plus prime meridian and units)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400" b="1">
              <a:solidFill>
                <a:srgbClr val="0011B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4953000"/>
          <a:ext cx="7772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Semi-Major</a:t>
                      </a:r>
                      <a:r>
                        <a:rPr lang="en-US" baseline="0" dirty="0" smtClean="0"/>
                        <a:t> 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Inverse Flattening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WGS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6378137.0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298.257223563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WGS 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6378135.0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298.26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NAD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6378206.4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294.9786982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NAD 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6378137.0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298.257222101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1569512" y="914400"/>
            <a:ext cx="4572000" cy="3200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rgbClr val="0011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 dirty="0">
              <a:latin typeface="Arial" pitchFamily="-112" charset="0"/>
            </a:endParaRPr>
          </a:p>
        </p:txBody>
      </p:sp>
      <p:sp>
        <p:nvSpPr>
          <p:cNvPr id="3104" name="TextBox 9"/>
          <p:cNvSpPr txBox="1">
            <a:spLocks noChangeArrowheads="1"/>
          </p:cNvSpPr>
          <p:nvPr/>
        </p:nvSpPr>
        <p:spPr bwMode="auto">
          <a:xfrm>
            <a:off x="6248400" y="2073275"/>
            <a:ext cx="174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Minor Axis</a:t>
            </a:r>
          </a:p>
        </p:txBody>
      </p:sp>
      <p:cxnSp>
        <p:nvCxnSpPr>
          <p:cNvPr id="3105" name="Straight Arrow Connector 10"/>
          <p:cNvCxnSpPr>
            <a:cxnSpLocks noChangeShapeType="1"/>
          </p:cNvCxnSpPr>
          <p:nvPr/>
        </p:nvCxnSpPr>
        <p:spPr bwMode="auto">
          <a:xfrm>
            <a:off x="4719638" y="628650"/>
            <a:ext cx="1528762" cy="0"/>
          </a:xfrm>
          <a:prstGeom prst="straightConnector1">
            <a:avLst/>
          </a:prstGeom>
          <a:noFill/>
          <a:ln w="57150" algn="ctr">
            <a:solidFill>
              <a:srgbClr val="0011B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6" name="Straight Arrow Connector 11"/>
          <p:cNvCxnSpPr>
            <a:cxnSpLocks noChangeShapeType="1"/>
          </p:cNvCxnSpPr>
          <p:nvPr/>
        </p:nvCxnSpPr>
        <p:spPr bwMode="auto">
          <a:xfrm rot="10800000">
            <a:off x="1554163" y="625475"/>
            <a:ext cx="1422400" cy="3175"/>
          </a:xfrm>
          <a:prstGeom prst="straightConnector1">
            <a:avLst/>
          </a:prstGeom>
          <a:noFill/>
          <a:ln w="57150" algn="ctr">
            <a:solidFill>
              <a:srgbClr val="0011B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7" name="Straight Arrow Connector 12"/>
          <p:cNvCxnSpPr>
            <a:cxnSpLocks noChangeShapeType="1"/>
            <a:stCxn id="3104" idx="0"/>
          </p:cNvCxnSpPr>
          <p:nvPr/>
        </p:nvCxnSpPr>
        <p:spPr bwMode="auto">
          <a:xfrm flipH="1" flipV="1">
            <a:off x="7088188" y="854075"/>
            <a:ext cx="33337" cy="1219200"/>
          </a:xfrm>
          <a:prstGeom prst="straightConnector1">
            <a:avLst/>
          </a:prstGeom>
          <a:noFill/>
          <a:ln w="57150" algn="ctr">
            <a:solidFill>
              <a:srgbClr val="0011B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8" name="Straight Arrow Connector 13"/>
          <p:cNvCxnSpPr>
            <a:cxnSpLocks noChangeShapeType="1"/>
            <a:stCxn id="3104" idx="2"/>
          </p:cNvCxnSpPr>
          <p:nvPr/>
        </p:nvCxnSpPr>
        <p:spPr bwMode="auto">
          <a:xfrm flipH="1">
            <a:off x="7088188" y="2535238"/>
            <a:ext cx="33337" cy="1579562"/>
          </a:xfrm>
          <a:prstGeom prst="straightConnector1">
            <a:avLst/>
          </a:prstGeom>
          <a:noFill/>
          <a:ln w="57150" algn="ctr">
            <a:solidFill>
              <a:srgbClr val="0011B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9" name="TextBox 14"/>
          <p:cNvSpPr txBox="1">
            <a:spLocks noChangeArrowheads="1"/>
          </p:cNvSpPr>
          <p:nvPr/>
        </p:nvSpPr>
        <p:spPr bwMode="auto">
          <a:xfrm>
            <a:off x="2979738" y="396875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Major Axis</a:t>
            </a:r>
          </a:p>
        </p:txBody>
      </p:sp>
      <p:sp>
        <p:nvSpPr>
          <p:cNvPr id="3110" name="TextBox 16"/>
          <p:cNvSpPr txBox="1">
            <a:spLocks noChangeArrowheads="1"/>
          </p:cNvSpPr>
          <p:nvPr/>
        </p:nvSpPr>
        <p:spPr bwMode="auto">
          <a:xfrm>
            <a:off x="273804" y="4410709"/>
            <a:ext cx="8596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Inverse Flattening </a:t>
            </a:r>
            <a:r>
              <a:rPr lang="en-US" sz="2000" dirty="0"/>
              <a:t>= Semi-Major Axis/ (Semi-Major Axis – Semi-Minor Axis)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3" descr="C:\Users\jimg\Dropbox\Meetings\2013 Humboldt\book\fig3-23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8"/>
            <a:ext cx="8686800" cy="641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400550" y="6550025"/>
            <a:ext cx="474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/>
              <a:t>GIS Fundamentals, Paul Bolstad, University of Minnesota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North-South Datum Shift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C:\Users\jimg\Dropbox\Meetings\2013 Humboldt\book\datum_shift27_83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4250"/>
            <a:ext cx="8696325" cy="5873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East-West Datum Shift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529638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400550" y="6550025"/>
            <a:ext cx="474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/>
              <a:t>GIS Fundamentals, Paul Bolstad, University of Minnesota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ArcGIS Datum Shifts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Picture of ArcGIS with geographic transform menu</a:t>
            </a:r>
          </a:p>
          <a:p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93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a Datum Shift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Link ArcGIS’s website</a:t>
            </a:r>
          </a:p>
          <a:p>
            <a:r>
              <a:rPr lang="en-US" dirty="0" smtClean="0">
                <a:hlinkClick r:id="rId2"/>
              </a:rPr>
              <a:t>http://blogs.esri.com/esri/arcgis/2009/05/06/about-geographic-transformations-and-how-to-choose-the-right-one/</a:t>
            </a:r>
            <a:endParaRPr lang="en-US" dirty="0" smtClean="0"/>
          </a:p>
          <a:p>
            <a:r>
              <a:rPr lang="en-US" dirty="0" smtClean="0"/>
              <a:t>Article with tables to select datum shift for each version of ArcGIS:</a:t>
            </a:r>
          </a:p>
          <a:p>
            <a:pPr lvl="1"/>
            <a:r>
              <a:rPr lang="en-US" dirty="0" smtClean="0">
                <a:hlinkClick r:id="rId3"/>
              </a:rPr>
              <a:t>http://support.esri.com/en/knowledgebase/techarticles/detail/21327</a:t>
            </a:r>
            <a:endParaRPr lang="en-US" dirty="0" smtClean="0"/>
          </a:p>
          <a:p>
            <a:r>
              <a:rPr lang="en-US" dirty="0" smtClean="0"/>
              <a:t>Jim’s Research Group Website:</a:t>
            </a:r>
          </a:p>
          <a:p>
            <a:pPr lvl="1"/>
            <a:r>
              <a:rPr lang="en-US" dirty="0" smtClean="0"/>
              <a:t>http://seer.science.oregonstate.edu/cwis438/Websites/EPSG/EPSG_Home.php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9061</TotalTime>
  <Words>551</Words>
  <Application>Microsoft Office PowerPoint</Application>
  <PresentationFormat>On-screen Show (4:3)</PresentationFormat>
  <Paragraphs>160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Definitions</vt:lpstr>
      <vt:lpstr>Definitions</vt:lpstr>
      <vt:lpstr>PowerPoint Presentation</vt:lpstr>
      <vt:lpstr>PowerPoint Presentation</vt:lpstr>
      <vt:lpstr>PowerPoint Presentation</vt:lpstr>
      <vt:lpstr>North-South Datum Shift</vt:lpstr>
      <vt:lpstr>East-West Datum Shift</vt:lpstr>
      <vt:lpstr>ArcGIS Datum Shifts</vt:lpstr>
      <vt:lpstr>Selecting a Datum Shift</vt:lpstr>
      <vt:lpstr>ArcGIS PRJ Files</vt:lpstr>
      <vt:lpstr>Shapefile Properties Dialog</vt:lpstr>
      <vt:lpstr>WGS 1984 PRJ File Contents</vt:lpstr>
      <vt:lpstr>Natural Earth: PRJ File</vt:lpstr>
      <vt:lpstr>Projected Coordinate Systems</vt:lpstr>
      <vt:lpstr>Oregon State Plane North</vt:lpstr>
      <vt:lpstr>Oregon State Plane North</vt:lpstr>
      <vt:lpstr>Robinson (world)</vt:lpstr>
      <vt:lpstr>Projected Coordinate Systems</vt:lpstr>
      <vt:lpstr>UTM, Zone 10 North</vt:lpstr>
      <vt:lpstr>Raster Properties Dialog</vt:lpstr>
      <vt:lpstr>Reference System Standards</vt:lpstr>
      <vt:lpstr>Geographic/Datum Transforms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113</cp:revision>
  <dcterms:created xsi:type="dcterms:W3CDTF">2008-05-04T17:53:48Z</dcterms:created>
  <dcterms:modified xsi:type="dcterms:W3CDTF">2013-09-09T15:59:18Z</dcterms:modified>
</cp:coreProperties>
</file>